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5" r:id="rId2"/>
  </p:sldMasterIdLst>
  <p:notesMasterIdLst>
    <p:notesMasterId r:id="rId11"/>
  </p:notesMasterIdLst>
  <p:sldIdLst>
    <p:sldId id="256" r:id="rId3"/>
    <p:sldId id="630" r:id="rId4"/>
    <p:sldId id="632" r:id="rId5"/>
    <p:sldId id="623" r:id="rId6"/>
    <p:sldId id="633" r:id="rId7"/>
    <p:sldId id="629" r:id="rId8"/>
    <p:sldId id="631" r:id="rId9"/>
    <p:sldId id="543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0C0"/>
    <a:srgbClr val="FF9933"/>
    <a:srgbClr val="67BCAE"/>
    <a:srgbClr val="EAD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4" autoAdjust="0"/>
    <p:restoredTop sz="82423" autoAdjust="0"/>
  </p:normalViewPr>
  <p:slideViewPr>
    <p:cSldViewPr>
      <p:cViewPr varScale="1">
        <p:scale>
          <a:sx n="97" d="100"/>
          <a:sy n="97" d="100"/>
        </p:scale>
        <p:origin x="24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CEECD-F39C-4D02-890D-AC0AE91B6A27}" type="datetimeFigureOut">
              <a:rPr lang="en-US" smtClean="0"/>
              <a:pPr/>
              <a:t>9/11/25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8C5A7-0305-4EBC-87F9-6BE751D089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05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6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69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9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9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66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2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lang="ko-KR" altLang="en-US" dirty="0"/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570D19B9-2FD6-B229-80B7-A0E05D1E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36712" y="6597352"/>
            <a:ext cx="2133600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hyperlink" Target="https://triqs.github.io/triq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hyperlink" Target="mailto:Thomas.schaefer@units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939" y="5635533"/>
            <a:ext cx="84604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Dr. Thomas Schäfer</a:t>
            </a:r>
            <a:b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Università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degli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studi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di Trieste (UNITS), Winter Semester 2025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99575" y="3346581"/>
            <a:ext cx="83923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fr-FR" sz="2000" b="1" dirty="0" err="1"/>
              <a:t>Computational</a:t>
            </a:r>
            <a:r>
              <a:rPr lang="fr-FR" sz="2000" b="1" dirty="0"/>
              <a:t> Methods for Quantum </a:t>
            </a:r>
            <a:r>
              <a:rPr lang="fr-FR" sz="2000" b="1" dirty="0" err="1"/>
              <a:t>Many</a:t>
            </a:r>
            <a:r>
              <a:rPr lang="fr-FR" sz="2000" b="1" dirty="0"/>
              <a:t>-Body </a:t>
            </a:r>
            <a:r>
              <a:rPr lang="fr-FR" sz="2000" b="1" dirty="0" err="1"/>
              <a:t>Systems</a:t>
            </a:r>
            <a:r>
              <a:rPr lang="fr-FR" sz="2000" b="1" dirty="0"/>
              <a:t> (CMQMB) -</a:t>
            </a:r>
          </a:p>
          <a:p>
            <a:pPr algn="r"/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artificial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atoms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/>
              <a:t>to </a:t>
            </a:r>
            <a:r>
              <a:rPr lang="fr-FR" sz="2000" b="1" dirty="0">
                <a:solidFill>
                  <a:srgbClr val="3240C0"/>
                </a:solidFill>
              </a:rPr>
              <a:t>high-</a:t>
            </a:r>
            <a:r>
              <a:rPr lang="fr-FR" sz="2000" b="1" dirty="0" err="1">
                <a:solidFill>
                  <a:srgbClr val="3240C0"/>
                </a:solidFill>
              </a:rPr>
              <a:t>temperature</a:t>
            </a:r>
            <a:r>
              <a:rPr lang="fr-FR" sz="2000" b="1" dirty="0">
                <a:solidFill>
                  <a:srgbClr val="3240C0"/>
                </a:solidFill>
              </a:rPr>
              <a:t> </a:t>
            </a:r>
            <a:r>
              <a:rPr lang="fr-FR" sz="2000" b="1" dirty="0" err="1">
                <a:solidFill>
                  <a:srgbClr val="3240C0"/>
                </a:solidFill>
              </a:rPr>
              <a:t>superconductors</a:t>
            </a:r>
            <a:endParaRPr lang="fr-FR" sz="2000" b="1" dirty="0">
              <a:solidFill>
                <a:srgbClr val="3240C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BCDEA0-20EB-D943-A33B-20ACE40A1BAC}"/>
              </a:ext>
            </a:extLst>
          </p:cNvPr>
          <p:cNvCxnSpPr/>
          <p:nvPr/>
        </p:nvCxnSpPr>
        <p:spPr>
          <a:xfrm>
            <a:off x="531538" y="4125273"/>
            <a:ext cx="839239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4EB2AA-084B-5758-A53D-3EC700C3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2" y="5564447"/>
            <a:ext cx="2844084" cy="10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0F71C-8BEF-AA42-4904-6BD37E2B9BFE}"/>
              </a:ext>
            </a:extLst>
          </p:cNvPr>
          <p:cNvSpPr txBox="1"/>
          <p:nvPr/>
        </p:nvSpPr>
        <p:spPr>
          <a:xfrm>
            <a:off x="4351933" y="41839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altLang="ko-KR" sz="1800" b="1" dirty="0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6 </a:t>
            </a:r>
            <a:r>
              <a:rPr lang="fr-FR" altLang="ko-KR" sz="1800" b="1" dirty="0" err="1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CFUs</a:t>
            </a:r>
            <a:endParaRPr lang="en-US" altLang="ko-KR" sz="2800" b="1" dirty="0">
              <a:solidFill>
                <a:srgbClr val="3240C0"/>
              </a:solidFill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3D066-9C0B-DA0B-2B1F-E86278BE2E18}"/>
              </a:ext>
            </a:extLst>
          </p:cNvPr>
          <p:cNvSpPr/>
          <p:nvPr/>
        </p:nvSpPr>
        <p:spPr>
          <a:xfrm>
            <a:off x="1058745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/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blipFill>
                <a:blip r:embed="rId3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1A5E82F-25AF-5CFB-9CBF-CA6C15FBC726}"/>
              </a:ext>
            </a:extLst>
          </p:cNvPr>
          <p:cNvSpPr/>
          <p:nvPr/>
        </p:nvSpPr>
        <p:spPr>
          <a:xfrm>
            <a:off x="2642921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/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3EF6E89-B54B-A74D-061B-DDEFC8FE295E}"/>
              </a:ext>
            </a:extLst>
          </p:cNvPr>
          <p:cNvSpPr txBox="1"/>
          <p:nvPr/>
        </p:nvSpPr>
        <p:spPr>
          <a:xfrm>
            <a:off x="5373672" y="1880843"/>
            <a:ext cx="232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Classical electrostatics:</a:t>
            </a:r>
          </a:p>
          <a:p>
            <a:pPr algn="ctr"/>
            <a:r>
              <a:rPr lang="en-DE" b="1" dirty="0">
                <a:solidFill>
                  <a:srgbClr val="FF0000"/>
                </a:solidFill>
              </a:rPr>
              <a:t>Coulomb force</a:t>
            </a:r>
          </a:p>
        </p:txBody>
      </p:sp>
    </p:spTree>
    <p:extLst>
      <p:ext uri="{BB962C8B-B14F-4D97-AF65-F5344CB8AC3E}">
        <p14:creationId xmlns:p14="http://schemas.microsoft.com/office/powerpoint/2010/main" val="342512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3D066-9C0B-DA0B-2B1F-E86278BE2E18}"/>
              </a:ext>
            </a:extLst>
          </p:cNvPr>
          <p:cNvSpPr/>
          <p:nvPr/>
        </p:nvSpPr>
        <p:spPr>
          <a:xfrm>
            <a:off x="1058745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/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blipFill>
                <a:blip r:embed="rId3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1A5E82F-25AF-5CFB-9CBF-CA6C15FBC726}"/>
              </a:ext>
            </a:extLst>
          </p:cNvPr>
          <p:cNvSpPr/>
          <p:nvPr/>
        </p:nvSpPr>
        <p:spPr>
          <a:xfrm>
            <a:off x="2642921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/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324CB996-07A2-0631-07EF-58BD39E462D5}"/>
              </a:ext>
            </a:extLst>
          </p:cNvPr>
          <p:cNvSpPr/>
          <p:nvPr/>
        </p:nvSpPr>
        <p:spPr>
          <a:xfrm>
            <a:off x="1778825" y="1807094"/>
            <a:ext cx="648072" cy="5760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/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blipFill>
                <a:blip r:embed="rId5"/>
                <a:stretch>
                  <a:fillRect l="-4040" r="-1010" b="-61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>
            <a:extLst>
              <a:ext uri="{FF2B5EF4-FFF2-40B4-BE49-F238E27FC236}">
                <a16:creationId xmlns:a16="http://schemas.microsoft.com/office/drawing/2014/main" id="{A5F60DC0-6CF2-263E-2576-AC280D04FB83}"/>
              </a:ext>
            </a:extLst>
          </p:cNvPr>
          <p:cNvSpPr/>
          <p:nvPr/>
        </p:nvSpPr>
        <p:spPr>
          <a:xfrm>
            <a:off x="3338282" y="2059122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7DF4BEC-BF39-ED6D-A6FE-B67F1065D181}"/>
              </a:ext>
            </a:extLst>
          </p:cNvPr>
          <p:cNvSpPr/>
          <p:nvPr/>
        </p:nvSpPr>
        <p:spPr>
          <a:xfrm rot="10800000">
            <a:off x="338665" y="2023118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1DA03-A0E1-7CAA-E9AE-D829BFB74081}"/>
              </a:ext>
            </a:extLst>
          </p:cNvPr>
          <p:cNvSpPr txBox="1"/>
          <p:nvPr/>
        </p:nvSpPr>
        <p:spPr>
          <a:xfrm>
            <a:off x="1422706" y="1236383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FF0000"/>
                </a:solidFill>
              </a:rPr>
              <a:t>repulsion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F6E89-B54B-A74D-061B-DDEFC8FE295E}"/>
              </a:ext>
            </a:extLst>
          </p:cNvPr>
          <p:cNvSpPr txBox="1"/>
          <p:nvPr/>
        </p:nvSpPr>
        <p:spPr>
          <a:xfrm>
            <a:off x="5373672" y="1880843"/>
            <a:ext cx="232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Classical electrostatics:</a:t>
            </a:r>
          </a:p>
          <a:p>
            <a:pPr algn="ctr"/>
            <a:r>
              <a:rPr lang="en-DE" b="1" dirty="0">
                <a:solidFill>
                  <a:srgbClr val="FF0000"/>
                </a:solidFill>
              </a:rPr>
              <a:t>Coulomb force</a:t>
            </a:r>
          </a:p>
        </p:txBody>
      </p:sp>
    </p:spTree>
    <p:extLst>
      <p:ext uri="{BB962C8B-B14F-4D97-AF65-F5344CB8AC3E}">
        <p14:creationId xmlns:p14="http://schemas.microsoft.com/office/powerpoint/2010/main" val="159766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3D066-9C0B-DA0B-2B1F-E86278BE2E18}"/>
              </a:ext>
            </a:extLst>
          </p:cNvPr>
          <p:cNvSpPr/>
          <p:nvPr/>
        </p:nvSpPr>
        <p:spPr>
          <a:xfrm>
            <a:off x="1058745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/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blipFill>
                <a:blip r:embed="rId3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1A5E82F-25AF-5CFB-9CBF-CA6C15FBC726}"/>
              </a:ext>
            </a:extLst>
          </p:cNvPr>
          <p:cNvSpPr/>
          <p:nvPr/>
        </p:nvSpPr>
        <p:spPr>
          <a:xfrm>
            <a:off x="2642921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/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324CB996-07A2-0631-07EF-58BD39E462D5}"/>
              </a:ext>
            </a:extLst>
          </p:cNvPr>
          <p:cNvSpPr/>
          <p:nvPr/>
        </p:nvSpPr>
        <p:spPr>
          <a:xfrm>
            <a:off x="1778825" y="1807094"/>
            <a:ext cx="648072" cy="5760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/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blipFill>
                <a:blip r:embed="rId5"/>
                <a:stretch>
                  <a:fillRect l="-4040" r="-1010" b="-61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>
            <a:extLst>
              <a:ext uri="{FF2B5EF4-FFF2-40B4-BE49-F238E27FC236}">
                <a16:creationId xmlns:a16="http://schemas.microsoft.com/office/drawing/2014/main" id="{A5F60DC0-6CF2-263E-2576-AC280D04FB83}"/>
              </a:ext>
            </a:extLst>
          </p:cNvPr>
          <p:cNvSpPr/>
          <p:nvPr/>
        </p:nvSpPr>
        <p:spPr>
          <a:xfrm>
            <a:off x="3338282" y="2059122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7DF4BEC-BF39-ED6D-A6FE-B67F1065D181}"/>
              </a:ext>
            </a:extLst>
          </p:cNvPr>
          <p:cNvSpPr/>
          <p:nvPr/>
        </p:nvSpPr>
        <p:spPr>
          <a:xfrm rot="10800000">
            <a:off x="338665" y="2023118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1DA03-A0E1-7CAA-E9AE-D829BFB74081}"/>
              </a:ext>
            </a:extLst>
          </p:cNvPr>
          <p:cNvSpPr txBox="1"/>
          <p:nvPr/>
        </p:nvSpPr>
        <p:spPr>
          <a:xfrm>
            <a:off x="1422706" y="1236383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FF0000"/>
                </a:solidFill>
              </a:rPr>
              <a:t>repulsion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C7E30-43E0-EF22-B4E1-A86230B9D0DB}"/>
              </a:ext>
            </a:extLst>
          </p:cNvPr>
          <p:cNvSpPr txBox="1"/>
          <p:nvPr/>
        </p:nvSpPr>
        <p:spPr>
          <a:xfrm>
            <a:off x="326632" y="4244723"/>
            <a:ext cx="4047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DE" dirty="0"/>
              <a:t>ut Coulomb interaction can also lead to </a:t>
            </a:r>
            <a:br>
              <a:rPr lang="en-DE" dirty="0"/>
            </a:br>
            <a:r>
              <a:rPr lang="en-DE" dirty="0"/>
              <a:t>an (effective) </a:t>
            </a:r>
            <a:r>
              <a:rPr lang="en-DE" b="1" dirty="0">
                <a:solidFill>
                  <a:srgbClr val="3240C0"/>
                </a:solidFill>
              </a:rPr>
              <a:t>attraction!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F6E89-B54B-A74D-061B-DDEFC8FE295E}"/>
              </a:ext>
            </a:extLst>
          </p:cNvPr>
          <p:cNvSpPr txBox="1"/>
          <p:nvPr/>
        </p:nvSpPr>
        <p:spPr>
          <a:xfrm>
            <a:off x="5373672" y="1880843"/>
            <a:ext cx="232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Classical electrostatics:</a:t>
            </a:r>
          </a:p>
          <a:p>
            <a:pPr algn="ctr"/>
            <a:r>
              <a:rPr lang="en-DE" b="1" dirty="0">
                <a:solidFill>
                  <a:srgbClr val="FF0000"/>
                </a:solidFill>
              </a:rPr>
              <a:t>Coulomb force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5869A5-6E7C-A57A-CA51-8EEB246C6F27}"/>
              </a:ext>
            </a:extLst>
          </p:cNvPr>
          <p:cNvSpPr/>
          <p:nvPr/>
        </p:nvSpPr>
        <p:spPr>
          <a:xfrm>
            <a:off x="5508104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/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blipFill>
                <a:blip r:embed="rId6"/>
                <a:stretch>
                  <a:fillRect l="-3571" r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C119CF49-F02B-42F9-5A55-A35AE4EB4954}"/>
              </a:ext>
            </a:extLst>
          </p:cNvPr>
          <p:cNvSpPr/>
          <p:nvPr/>
        </p:nvSpPr>
        <p:spPr>
          <a:xfrm>
            <a:off x="7092280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/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blipFill>
                <a:blip r:embed="rId7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DC709493-989F-6691-1B62-C00FD28F1BEE}"/>
              </a:ext>
            </a:extLst>
          </p:cNvPr>
          <p:cNvSpPr/>
          <p:nvPr/>
        </p:nvSpPr>
        <p:spPr>
          <a:xfrm>
            <a:off x="6192180" y="4172920"/>
            <a:ext cx="648072" cy="576064"/>
          </a:xfrm>
          <a:prstGeom prst="lightningBolt">
            <a:avLst/>
          </a:prstGeom>
          <a:solidFill>
            <a:srgbClr val="3240C0"/>
          </a:solidFill>
          <a:ln>
            <a:solidFill>
              <a:srgbClr val="324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Doughnut 44">
            <a:extLst>
              <a:ext uri="{FF2B5EF4-FFF2-40B4-BE49-F238E27FC236}">
                <a16:creationId xmlns:a16="http://schemas.microsoft.com/office/drawing/2014/main" id="{C8070023-65E2-DACB-7ADE-5F49B150E05D}"/>
              </a:ext>
            </a:extLst>
          </p:cNvPr>
          <p:cNvSpPr/>
          <p:nvPr/>
        </p:nvSpPr>
        <p:spPr>
          <a:xfrm>
            <a:off x="4716016" y="3654316"/>
            <a:ext cx="3888432" cy="1848820"/>
          </a:xfrm>
          <a:prstGeom prst="donut">
            <a:avLst>
              <a:gd name="adj" fmla="val 101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1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3D066-9C0B-DA0B-2B1F-E86278BE2E18}"/>
              </a:ext>
            </a:extLst>
          </p:cNvPr>
          <p:cNvSpPr/>
          <p:nvPr/>
        </p:nvSpPr>
        <p:spPr>
          <a:xfrm>
            <a:off x="1058745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/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blipFill>
                <a:blip r:embed="rId3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1A5E82F-25AF-5CFB-9CBF-CA6C15FBC726}"/>
              </a:ext>
            </a:extLst>
          </p:cNvPr>
          <p:cNvSpPr/>
          <p:nvPr/>
        </p:nvSpPr>
        <p:spPr>
          <a:xfrm>
            <a:off x="2642921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/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324CB996-07A2-0631-07EF-58BD39E462D5}"/>
              </a:ext>
            </a:extLst>
          </p:cNvPr>
          <p:cNvSpPr/>
          <p:nvPr/>
        </p:nvSpPr>
        <p:spPr>
          <a:xfrm>
            <a:off x="1778825" y="1807094"/>
            <a:ext cx="648072" cy="5760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/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blipFill>
                <a:blip r:embed="rId5"/>
                <a:stretch>
                  <a:fillRect l="-4040" r="-1010" b="-61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>
            <a:extLst>
              <a:ext uri="{FF2B5EF4-FFF2-40B4-BE49-F238E27FC236}">
                <a16:creationId xmlns:a16="http://schemas.microsoft.com/office/drawing/2014/main" id="{A5F60DC0-6CF2-263E-2576-AC280D04FB83}"/>
              </a:ext>
            </a:extLst>
          </p:cNvPr>
          <p:cNvSpPr/>
          <p:nvPr/>
        </p:nvSpPr>
        <p:spPr>
          <a:xfrm>
            <a:off x="3338282" y="2059122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7DF4BEC-BF39-ED6D-A6FE-B67F1065D181}"/>
              </a:ext>
            </a:extLst>
          </p:cNvPr>
          <p:cNvSpPr/>
          <p:nvPr/>
        </p:nvSpPr>
        <p:spPr>
          <a:xfrm rot="10800000">
            <a:off x="338665" y="2023118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1DA03-A0E1-7CAA-E9AE-D829BFB74081}"/>
              </a:ext>
            </a:extLst>
          </p:cNvPr>
          <p:cNvSpPr txBox="1"/>
          <p:nvPr/>
        </p:nvSpPr>
        <p:spPr>
          <a:xfrm>
            <a:off x="1422706" y="1236383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FF0000"/>
                </a:solidFill>
              </a:rPr>
              <a:t>repulsion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C7E30-43E0-EF22-B4E1-A86230B9D0DB}"/>
              </a:ext>
            </a:extLst>
          </p:cNvPr>
          <p:cNvSpPr txBox="1"/>
          <p:nvPr/>
        </p:nvSpPr>
        <p:spPr>
          <a:xfrm>
            <a:off x="326632" y="4244723"/>
            <a:ext cx="4047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DE" dirty="0"/>
              <a:t>ut Coulomb interaction can also lead to </a:t>
            </a:r>
            <a:br>
              <a:rPr lang="en-DE" dirty="0"/>
            </a:br>
            <a:r>
              <a:rPr lang="en-DE" dirty="0"/>
              <a:t>an (effective) </a:t>
            </a:r>
            <a:r>
              <a:rPr lang="en-DE" b="1" dirty="0">
                <a:solidFill>
                  <a:srgbClr val="3240C0"/>
                </a:solidFill>
              </a:rPr>
              <a:t>attraction!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F6E89-B54B-A74D-061B-DDEFC8FE295E}"/>
              </a:ext>
            </a:extLst>
          </p:cNvPr>
          <p:cNvSpPr txBox="1"/>
          <p:nvPr/>
        </p:nvSpPr>
        <p:spPr>
          <a:xfrm>
            <a:off x="5373672" y="1880843"/>
            <a:ext cx="232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Classical electrostatics:</a:t>
            </a:r>
          </a:p>
          <a:p>
            <a:pPr algn="ctr"/>
            <a:r>
              <a:rPr lang="en-DE" b="1" dirty="0">
                <a:solidFill>
                  <a:srgbClr val="FF0000"/>
                </a:solidFill>
              </a:rPr>
              <a:t>Coulomb force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5869A5-6E7C-A57A-CA51-8EEB246C6F27}"/>
              </a:ext>
            </a:extLst>
          </p:cNvPr>
          <p:cNvSpPr/>
          <p:nvPr/>
        </p:nvSpPr>
        <p:spPr>
          <a:xfrm>
            <a:off x="5508104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/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blipFill>
                <a:blip r:embed="rId6"/>
                <a:stretch>
                  <a:fillRect l="-3571" r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C119CF49-F02B-42F9-5A55-A35AE4EB4954}"/>
              </a:ext>
            </a:extLst>
          </p:cNvPr>
          <p:cNvSpPr/>
          <p:nvPr/>
        </p:nvSpPr>
        <p:spPr>
          <a:xfrm>
            <a:off x="7092280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/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blipFill>
                <a:blip r:embed="rId7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DC709493-989F-6691-1B62-C00FD28F1BEE}"/>
              </a:ext>
            </a:extLst>
          </p:cNvPr>
          <p:cNvSpPr/>
          <p:nvPr/>
        </p:nvSpPr>
        <p:spPr>
          <a:xfrm>
            <a:off x="6192180" y="4172920"/>
            <a:ext cx="648072" cy="576064"/>
          </a:xfrm>
          <a:prstGeom prst="lightningBolt">
            <a:avLst/>
          </a:prstGeom>
          <a:solidFill>
            <a:srgbClr val="3240C0"/>
          </a:solidFill>
          <a:ln>
            <a:solidFill>
              <a:srgbClr val="324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F00328-41E7-65CE-05A7-6E6E1A07BCA8}"/>
              </a:ext>
            </a:extLst>
          </p:cNvPr>
          <p:cNvSpPr txBox="1"/>
          <p:nvPr/>
        </p:nvSpPr>
        <p:spPr>
          <a:xfrm>
            <a:off x="6849097" y="5643868"/>
            <a:ext cx="2087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3240C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3240C0"/>
                </a:solidFill>
              </a:rPr>
              <a:t>Cooper pairs and</a:t>
            </a:r>
          </a:p>
          <a:p>
            <a:r>
              <a:rPr lang="en-DE" b="1" dirty="0">
                <a:solidFill>
                  <a:srgbClr val="3240C0"/>
                </a:solidFill>
              </a:rPr>
              <a:t>superconductors</a:t>
            </a:r>
          </a:p>
        </p:txBody>
      </p:sp>
      <p:sp>
        <p:nvSpPr>
          <p:cNvPr id="45" name="Doughnut 44">
            <a:extLst>
              <a:ext uri="{FF2B5EF4-FFF2-40B4-BE49-F238E27FC236}">
                <a16:creationId xmlns:a16="http://schemas.microsoft.com/office/drawing/2014/main" id="{C8070023-65E2-DACB-7ADE-5F49B150E05D}"/>
              </a:ext>
            </a:extLst>
          </p:cNvPr>
          <p:cNvSpPr/>
          <p:nvPr/>
        </p:nvSpPr>
        <p:spPr>
          <a:xfrm>
            <a:off x="4716016" y="3654316"/>
            <a:ext cx="3888432" cy="1848820"/>
          </a:xfrm>
          <a:prstGeom prst="donut">
            <a:avLst>
              <a:gd name="adj" fmla="val 101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pic>
        <p:nvPicPr>
          <p:cNvPr id="4100" name="Picture 4" descr="Shutterstock">
            <a:extLst>
              <a:ext uri="{FF2B5EF4-FFF2-40B4-BE49-F238E27FC236}">
                <a16:creationId xmlns:a16="http://schemas.microsoft.com/office/drawing/2014/main" id="{E2BBB9C4-DC47-24EF-D876-28CD47F8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101" y="5123522"/>
            <a:ext cx="2824220" cy="158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5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C6C50-BA6E-DD97-2619-9B9DFB22C538}"/>
              </a:ext>
            </a:extLst>
          </p:cNvPr>
          <p:cNvSpPr txBox="1"/>
          <p:nvPr/>
        </p:nvSpPr>
        <p:spPr>
          <a:xfrm>
            <a:off x="6709921" y="1323747"/>
            <a:ext cx="21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Quantum magnetism and </a:t>
            </a:r>
            <a:br>
              <a:rPr lang="en-DE" sz="1400" b="1" dirty="0"/>
            </a:br>
            <a:r>
              <a:rPr lang="en-DE" sz="1400" b="1" dirty="0"/>
              <a:t>high-T</a:t>
            </a:r>
            <a:r>
              <a:rPr lang="en-DE" sz="1400" b="1" baseline="-25000" dirty="0"/>
              <a:t>c</a:t>
            </a:r>
            <a:r>
              <a:rPr lang="en-DE" sz="1400" b="1" dirty="0"/>
              <a:t> superconductivity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51D2A-B76F-4D25-04A0-9327318E998C}"/>
              </a:ext>
            </a:extLst>
          </p:cNvPr>
          <p:cNvSpPr txBox="1"/>
          <p:nvPr/>
        </p:nvSpPr>
        <p:spPr>
          <a:xfrm>
            <a:off x="6682600" y="3594924"/>
            <a:ext cx="2100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B. </a:t>
            </a:r>
            <a:r>
              <a:rPr lang="en-US" sz="1200" i="1" dirty="0" err="1"/>
              <a:t>Keimer</a:t>
            </a:r>
            <a:r>
              <a:rPr lang="en-US" sz="1200" i="1" dirty="0"/>
              <a:t>, et al., Nature (2015)</a:t>
            </a:r>
            <a:endParaRPr lang="en-DE" sz="1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1F852-0F78-2124-1ED3-9414A172CFBE}"/>
              </a:ext>
            </a:extLst>
          </p:cNvPr>
          <p:cNvSpPr txBox="1"/>
          <p:nvPr/>
        </p:nvSpPr>
        <p:spPr>
          <a:xfrm>
            <a:off x="3814235" y="1323747"/>
            <a:ext cx="1785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/>
              <a:t>Mott metal-insulator </a:t>
            </a:r>
            <a:br>
              <a:rPr lang="en-DE" sz="1400" b="1" dirty="0"/>
            </a:br>
            <a:r>
              <a:rPr lang="en-DE" sz="1400" b="1" dirty="0"/>
              <a:t>transitions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AC033-CE82-FF08-02E9-C9F7E4442431}"/>
              </a:ext>
            </a:extLst>
          </p:cNvPr>
          <p:cNvSpPr txBox="1"/>
          <p:nvPr/>
        </p:nvSpPr>
        <p:spPr>
          <a:xfrm>
            <a:off x="3542345" y="3594924"/>
            <a:ext cx="25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i="1" dirty="0"/>
              <a:t>A. Pustogow, et al., </a:t>
            </a:r>
            <a:r>
              <a:rPr lang="en-GB" sz="1200" i="1" dirty="0"/>
              <a:t>Nat. Comm. (2023)</a:t>
            </a:r>
            <a:endParaRPr lang="en-DE" sz="1200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9F294-139A-135C-A47B-DCA0324B1A0E}"/>
              </a:ext>
            </a:extLst>
          </p:cNvPr>
          <p:cNvGrpSpPr/>
          <p:nvPr/>
        </p:nvGrpSpPr>
        <p:grpSpPr>
          <a:xfrm>
            <a:off x="3855932" y="2090892"/>
            <a:ext cx="1677918" cy="1410223"/>
            <a:chOff x="484036" y="4852154"/>
            <a:chExt cx="2179806" cy="18320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A8612C-B2C0-8601-EC05-246E5013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12" y="4852154"/>
              <a:ext cx="2148230" cy="183204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D4BD0A-48C5-58B0-A718-8D194FA67624}"/>
                </a:ext>
              </a:extLst>
            </p:cNvPr>
            <p:cNvSpPr/>
            <p:nvPr/>
          </p:nvSpPr>
          <p:spPr>
            <a:xfrm>
              <a:off x="484036" y="4852154"/>
              <a:ext cx="151464" cy="161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D67FCA-955F-BB52-CC4F-970862CFC2B9}"/>
              </a:ext>
            </a:extLst>
          </p:cNvPr>
          <p:cNvSpPr txBox="1"/>
          <p:nvPr/>
        </p:nvSpPr>
        <p:spPr>
          <a:xfrm>
            <a:off x="28555" y="1323747"/>
            <a:ext cx="422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/>
              <a:t>“Artificial materials”</a:t>
            </a:r>
            <a:br>
              <a:rPr lang="en-DE" sz="1400" b="1" dirty="0"/>
            </a:br>
            <a:r>
              <a:rPr lang="en-DE" sz="1400" b="1" dirty="0"/>
              <a:t>(quantum dots, cold atoms, moiré, …)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4B2E58-E57E-629F-A67A-8C5656244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076" y="1908650"/>
            <a:ext cx="1899196" cy="16674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FFB9-3569-619B-3581-D33226F9F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324544" y="6597352"/>
            <a:ext cx="637728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60FC8-CA91-ABCE-2FCF-8E9062DF4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42" y="2044324"/>
            <a:ext cx="1803400" cy="168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F5C1D-AFF6-62A0-40C3-6A567283F753}"/>
              </a:ext>
            </a:extLst>
          </p:cNvPr>
          <p:cNvSpPr txBox="1"/>
          <p:nvPr/>
        </p:nvSpPr>
        <p:spPr>
          <a:xfrm>
            <a:off x="148847" y="3594924"/>
            <a:ext cx="254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J. A. Folk, et al., Phys. Rev. Lett. (1996)</a:t>
            </a:r>
            <a:endParaRPr lang="en-GB" sz="12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3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C6C50-BA6E-DD97-2619-9B9DFB22C538}"/>
              </a:ext>
            </a:extLst>
          </p:cNvPr>
          <p:cNvSpPr txBox="1"/>
          <p:nvPr/>
        </p:nvSpPr>
        <p:spPr>
          <a:xfrm>
            <a:off x="6709921" y="1323747"/>
            <a:ext cx="21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Quantum magnetism and </a:t>
            </a:r>
            <a:br>
              <a:rPr lang="en-DE" sz="1400" b="1" dirty="0"/>
            </a:br>
            <a:r>
              <a:rPr lang="en-DE" sz="1400" b="1" dirty="0"/>
              <a:t>high-T</a:t>
            </a:r>
            <a:r>
              <a:rPr lang="en-DE" sz="1400" b="1" baseline="-25000" dirty="0"/>
              <a:t>c</a:t>
            </a:r>
            <a:r>
              <a:rPr lang="en-DE" sz="1400" b="1" dirty="0"/>
              <a:t> superconductivity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51D2A-B76F-4D25-04A0-9327318E998C}"/>
              </a:ext>
            </a:extLst>
          </p:cNvPr>
          <p:cNvSpPr txBox="1"/>
          <p:nvPr/>
        </p:nvSpPr>
        <p:spPr>
          <a:xfrm>
            <a:off x="6682600" y="3594924"/>
            <a:ext cx="2100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B. </a:t>
            </a:r>
            <a:r>
              <a:rPr lang="en-US" sz="1200" i="1" dirty="0" err="1"/>
              <a:t>Keimer</a:t>
            </a:r>
            <a:r>
              <a:rPr lang="en-US" sz="1200" i="1" dirty="0"/>
              <a:t>, et al., Nature (2015)</a:t>
            </a:r>
            <a:endParaRPr lang="en-DE" sz="1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1F852-0F78-2124-1ED3-9414A172CFBE}"/>
              </a:ext>
            </a:extLst>
          </p:cNvPr>
          <p:cNvSpPr txBox="1"/>
          <p:nvPr/>
        </p:nvSpPr>
        <p:spPr>
          <a:xfrm>
            <a:off x="3814235" y="1323747"/>
            <a:ext cx="1785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/>
              <a:t>Mott metal-insulator </a:t>
            </a:r>
            <a:br>
              <a:rPr lang="en-DE" sz="1400" b="1" dirty="0"/>
            </a:br>
            <a:r>
              <a:rPr lang="en-DE" sz="1400" b="1" dirty="0"/>
              <a:t>transitions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AC033-CE82-FF08-02E9-C9F7E4442431}"/>
              </a:ext>
            </a:extLst>
          </p:cNvPr>
          <p:cNvSpPr txBox="1"/>
          <p:nvPr/>
        </p:nvSpPr>
        <p:spPr>
          <a:xfrm>
            <a:off x="3542345" y="3594924"/>
            <a:ext cx="25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i="1" dirty="0"/>
              <a:t>A. Pustogow, et al., </a:t>
            </a:r>
            <a:r>
              <a:rPr lang="en-GB" sz="1200" i="1" dirty="0"/>
              <a:t>Nat. Comm. (2023)</a:t>
            </a:r>
            <a:endParaRPr lang="en-DE" sz="1200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9F294-139A-135C-A47B-DCA0324B1A0E}"/>
              </a:ext>
            </a:extLst>
          </p:cNvPr>
          <p:cNvGrpSpPr/>
          <p:nvPr/>
        </p:nvGrpSpPr>
        <p:grpSpPr>
          <a:xfrm>
            <a:off x="3855932" y="2090892"/>
            <a:ext cx="1677918" cy="1410223"/>
            <a:chOff x="484036" y="4852154"/>
            <a:chExt cx="2179806" cy="18320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A8612C-B2C0-8601-EC05-246E5013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12" y="4852154"/>
              <a:ext cx="2148230" cy="183204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D4BD0A-48C5-58B0-A718-8D194FA67624}"/>
                </a:ext>
              </a:extLst>
            </p:cNvPr>
            <p:cNvSpPr/>
            <p:nvPr/>
          </p:nvSpPr>
          <p:spPr>
            <a:xfrm>
              <a:off x="484036" y="4852154"/>
              <a:ext cx="151464" cy="161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D67FCA-955F-BB52-CC4F-970862CFC2B9}"/>
              </a:ext>
            </a:extLst>
          </p:cNvPr>
          <p:cNvSpPr txBox="1"/>
          <p:nvPr/>
        </p:nvSpPr>
        <p:spPr>
          <a:xfrm>
            <a:off x="28555" y="1323747"/>
            <a:ext cx="422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/>
              <a:t>“Artificial materials”</a:t>
            </a:r>
            <a:br>
              <a:rPr lang="en-DE" sz="1400" b="1" dirty="0"/>
            </a:br>
            <a:r>
              <a:rPr lang="en-DE" sz="1400" b="1" dirty="0"/>
              <a:t>(quantum dots, cold atoms, moiré, …)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4B2E58-E57E-629F-A67A-8C5656244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076" y="1908650"/>
            <a:ext cx="1899196" cy="16674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FFB9-3569-619B-3581-D33226F9F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324544" y="6597352"/>
            <a:ext cx="637728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60FC8-CA91-ABCE-2FCF-8E9062DF4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42" y="2044324"/>
            <a:ext cx="1803400" cy="168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F5C1D-AFF6-62A0-40C3-6A567283F753}"/>
              </a:ext>
            </a:extLst>
          </p:cNvPr>
          <p:cNvSpPr txBox="1"/>
          <p:nvPr/>
        </p:nvSpPr>
        <p:spPr>
          <a:xfrm>
            <a:off x="148847" y="3594924"/>
            <a:ext cx="254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J. A. Folk, et al., Phys. Rev. Lett. (1996)</a:t>
            </a:r>
            <a:endParaRPr lang="en-GB" sz="12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11316-C28F-A2E6-DFF1-A8897F9C15DD}"/>
              </a:ext>
            </a:extLst>
          </p:cNvPr>
          <p:cNvSpPr txBox="1"/>
          <p:nvPr/>
        </p:nvSpPr>
        <p:spPr>
          <a:xfrm>
            <a:off x="313184" y="3933056"/>
            <a:ext cx="76372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u="sng" dirty="0"/>
              <a:t>The course </a:t>
            </a:r>
            <a:r>
              <a:rPr lang="fr-FR" sz="1600" b="1" u="sng" dirty="0" err="1"/>
              <a:t>Computational</a:t>
            </a:r>
            <a:r>
              <a:rPr lang="fr-FR" sz="1600" b="1" u="sng" dirty="0"/>
              <a:t> Methods for Quantum </a:t>
            </a:r>
            <a:r>
              <a:rPr lang="fr-FR" sz="1600" b="1" u="sng" dirty="0" err="1"/>
              <a:t>Many</a:t>
            </a:r>
            <a:r>
              <a:rPr lang="fr-FR" sz="1600" b="1" u="sng" dirty="0"/>
              <a:t>-Body </a:t>
            </a:r>
            <a:r>
              <a:rPr lang="fr-FR" sz="1600" b="1" u="sng" dirty="0" err="1"/>
              <a:t>Systems</a:t>
            </a:r>
            <a:r>
              <a:rPr lang="fr-FR" sz="1600" b="1" u="sng" dirty="0"/>
              <a:t> (CMQMB)</a:t>
            </a:r>
          </a:p>
          <a:p>
            <a:endParaRPr lang="en-DE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introduces the physics of these fascinating phenomena,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</a:t>
            </a:r>
            <a:r>
              <a:rPr lang="en-DE" sz="1600" dirty="0"/>
              <a:t>rovides analytical and numerical tools for the description and understanding of these</a:t>
            </a:r>
            <a:br>
              <a:rPr lang="en-DE" sz="1600" dirty="0"/>
            </a:br>
            <a:r>
              <a:rPr lang="en-DE" sz="1600" dirty="0"/>
              <a:t>systems at the forefront of current research,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introduces the students to the open-source </a:t>
            </a:r>
            <a:r>
              <a:rPr lang="en-GB" sz="1600" b="1" dirty="0"/>
              <a:t>T</a:t>
            </a:r>
            <a:r>
              <a:rPr lang="en-GB" sz="1600" dirty="0"/>
              <a:t>oolbox for </a:t>
            </a:r>
            <a:r>
              <a:rPr lang="en-GB" sz="1600" b="1" dirty="0"/>
              <a:t>R</a:t>
            </a:r>
            <a:r>
              <a:rPr lang="en-GB" sz="1600" dirty="0"/>
              <a:t>esearch on </a:t>
            </a:r>
            <a:r>
              <a:rPr lang="en-GB" sz="1600" b="1" dirty="0"/>
              <a:t>I</a:t>
            </a:r>
            <a:r>
              <a:rPr lang="en-GB" sz="1600" dirty="0"/>
              <a:t>nteracting </a:t>
            </a:r>
            <a:br>
              <a:rPr lang="en-GB" sz="1600" dirty="0"/>
            </a:br>
            <a:r>
              <a:rPr lang="en-GB" sz="1600" b="1" dirty="0"/>
              <a:t>Q</a:t>
            </a:r>
            <a:r>
              <a:rPr lang="en-GB" sz="1600" dirty="0"/>
              <a:t>uantum </a:t>
            </a:r>
            <a:r>
              <a:rPr lang="en-GB" sz="1600" b="1" dirty="0"/>
              <a:t>S</a:t>
            </a:r>
            <a:r>
              <a:rPr lang="en-GB" sz="1600" dirty="0"/>
              <a:t>ystems (TRIQS), used in many research groups around the world working</a:t>
            </a:r>
            <a:br>
              <a:rPr lang="en-GB" sz="1600" dirty="0"/>
            </a:br>
            <a:r>
              <a:rPr lang="en-GB" sz="1600" dirty="0"/>
              <a:t>on the quantum many-body problem,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covers hands-on examples of state-of-the-art algorithms like the dynamical mean-field</a:t>
            </a:r>
            <a:br>
              <a:rPr lang="en-DE" sz="1600" dirty="0"/>
            </a:br>
            <a:r>
              <a:rPr lang="en-DE" sz="1600" dirty="0"/>
              <a:t>theory (DMFT) in classroom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</p:txBody>
      </p:sp>
      <p:pic>
        <p:nvPicPr>
          <p:cNvPr id="15" name="Picture 4" descr="About TRIQS — TRIQS 3.3.1 documentation">
            <a:extLst>
              <a:ext uri="{FF2B5EF4-FFF2-40B4-BE49-F238E27FC236}">
                <a16:creationId xmlns:a16="http://schemas.microsoft.com/office/drawing/2014/main" id="{9CBB27BB-79F6-A87C-9295-EEF4BC5EE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92" y="6198798"/>
            <a:ext cx="1744480" cy="39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C65453-9481-0F87-007B-8CA524ADC151}"/>
              </a:ext>
            </a:extLst>
          </p:cNvPr>
          <p:cNvSpPr txBox="1"/>
          <p:nvPr/>
        </p:nvSpPr>
        <p:spPr>
          <a:xfrm>
            <a:off x="7020272" y="6550223"/>
            <a:ext cx="2746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hlinkClick r:id="rId7"/>
              </a:rPr>
              <a:t>https://triqs.github.io/triqs</a:t>
            </a:r>
            <a:endParaRPr lang="en-DE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516841-9399-FB3C-CDEF-618F0712C5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11" y="5335247"/>
            <a:ext cx="866089" cy="8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altLang="en-US" sz="2400" b="1" dirty="0"/>
              <a:t>Interested in</a:t>
            </a:r>
            <a:br>
              <a:rPr lang="en-GB" altLang="en-US" sz="2400" b="1" dirty="0"/>
            </a:br>
            <a:r>
              <a:rPr lang="en-GB" altLang="en-US" sz="2400" b="1" dirty="0"/>
              <a:t>Computational Methods for Quantum Many-Body Systems?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5EFC-300E-4568-E855-258E058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96598-CD82-BB3F-2357-98377A11E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64989"/>
            <a:ext cx="1398606" cy="1748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FD0A3-D165-51B6-8433-9D269219F3B5}"/>
              </a:ext>
            </a:extLst>
          </p:cNvPr>
          <p:cNvSpPr txBox="1"/>
          <p:nvPr/>
        </p:nvSpPr>
        <p:spPr>
          <a:xfrm>
            <a:off x="1194368" y="3429000"/>
            <a:ext cx="16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Thomas Schäfer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A73E9-66F9-A42F-F677-FA900E432318}"/>
              </a:ext>
            </a:extLst>
          </p:cNvPr>
          <p:cNvSpPr txBox="1"/>
          <p:nvPr/>
        </p:nvSpPr>
        <p:spPr>
          <a:xfrm>
            <a:off x="395536" y="4045714"/>
            <a:ext cx="5493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Strada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Costiera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11 - 34151 Trieste</a:t>
            </a: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Office 252</a:t>
            </a:r>
            <a:endParaRPr lang="en-GB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  <a:hlinkClick r:id="rId4"/>
              </a:rPr>
              <a:t>thomas.schaefer@units.it</a:t>
            </a:r>
            <a:endParaRPr lang="en-GB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E59A90-7D0F-8FC1-D014-0E6CA03C6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20" y="4978612"/>
            <a:ext cx="1651803" cy="16518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25FDE-DAE3-6627-F59D-39B9595C6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1445095"/>
            <a:ext cx="3049240" cy="1960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45681D-70C1-DF20-82FF-1B3234F81FF9}"/>
              </a:ext>
            </a:extLst>
          </p:cNvPr>
          <p:cNvSpPr txBox="1"/>
          <p:nvPr/>
        </p:nvSpPr>
        <p:spPr>
          <a:xfrm>
            <a:off x="4860032" y="3811923"/>
            <a:ext cx="54930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  9:15 – 11:00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       Aula B (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Edificio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F)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Tue  11:15 – 13:00</a:t>
            </a:r>
            <a:b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        Aula A 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Idraulica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Edificio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C2)</a:t>
            </a: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Via Valerio, 2 - 34127 Trieste</a:t>
            </a:r>
          </a:p>
        </p:txBody>
      </p:sp>
    </p:spTree>
    <p:extLst>
      <p:ext uri="{BB962C8B-B14F-4D97-AF65-F5344CB8AC3E}">
        <p14:creationId xmlns:p14="http://schemas.microsoft.com/office/powerpoint/2010/main" val="6904447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14738</TotalTime>
  <Words>471</Words>
  <Application>Microsoft Macintosh PowerPoint</Application>
  <PresentationFormat>On-screen Show (4:3)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Helvetica Neue</vt:lpstr>
      <vt:lpstr>Custom Design</vt:lpstr>
      <vt:lpstr>Larissa-Design</vt:lpstr>
      <vt:lpstr>PowerPoint Presentation</vt:lpstr>
      <vt:lpstr>Fascinating physics from electron-electron interactions</vt:lpstr>
      <vt:lpstr>Fascinating physics from electron-electron interactions</vt:lpstr>
      <vt:lpstr>Fascinating physics from electron-electron interactions</vt:lpstr>
      <vt:lpstr>Fascinating physics from electron-electron interactions</vt:lpstr>
      <vt:lpstr>Fascinating physics from electron-electron interactions</vt:lpstr>
      <vt:lpstr>Fascinating physics from electron-electron interactions</vt:lpstr>
      <vt:lpstr>Interested in Computational Methods for Quantum Many-Body Systems?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Thomas Schäfer</cp:lastModifiedBy>
  <cp:revision>658</cp:revision>
  <cp:lastPrinted>2021-09-09T16:03:15Z</cp:lastPrinted>
  <dcterms:created xsi:type="dcterms:W3CDTF">2014-04-01T16:35:38Z</dcterms:created>
  <dcterms:modified xsi:type="dcterms:W3CDTF">2025-09-11T14:12:05Z</dcterms:modified>
</cp:coreProperties>
</file>